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72" r:id="rId3"/>
    <p:sldId id="267" r:id="rId4"/>
    <p:sldId id="266" r:id="rId5"/>
    <p:sldId id="264" r:id="rId6"/>
    <p:sldId id="273" r:id="rId7"/>
    <p:sldId id="269" r:id="rId8"/>
    <p:sldId id="261" r:id="rId9"/>
    <p:sldId id="260" r:id="rId10"/>
    <p:sldId id="263" r:id="rId11"/>
    <p:sldId id="270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15A29"/>
    <a:srgbClr val="311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57FBB-03EE-47C4-8904-2C6DFF30DFCE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7BC26-A292-455D-B8CC-C879A2329A8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45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7BC26-A292-455D-B8CC-C879A2329A8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802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72560" cy="1285884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Отгадай ребус и узнаешь  о чем пойдёт речь на уроке.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473" y="4429132"/>
            <a:ext cx="142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7174" name="Picture 6" descr="&amp;KHcy;&amp;ocy;&amp;scy;&amp;tcy;&amp;icy;&amp;ncy;&amp;gcy; &amp;icy;&amp;zcy;&amp;ocy;&amp;bcy;&amp;rcy;&amp;acy;&amp;zhcy;&amp;iecy;&amp;ncy;&amp;icy;&amp;j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214554"/>
            <a:ext cx="6415548" cy="264320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2721229" y="5029861"/>
            <a:ext cx="3597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компьютер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 называется профессия человека, который создает разные компьютерные программы?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 descr="http://simbirsk.1gs.ru/img/simbirsk_b_128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285992"/>
            <a:ext cx="4914216" cy="3714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14678" y="6000768"/>
            <a:ext cx="2855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</a:rPr>
              <a:t>программист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49287">
            <a:off x="691946" y="2516888"/>
            <a:ext cx="1104305" cy="1007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 b="32649"/>
          <a:stretch>
            <a:fillRect/>
          </a:stretch>
        </p:blipFill>
        <p:spPr bwMode="auto">
          <a:xfrm rot="19413647">
            <a:off x="96050" y="4241496"/>
            <a:ext cx="1838784" cy="928679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 r="47710" b="40239"/>
          <a:stretch>
            <a:fillRect/>
          </a:stretch>
        </p:blipFill>
        <p:spPr bwMode="auto">
          <a:xfrm rot="1817523">
            <a:off x="7297878" y="2420176"/>
            <a:ext cx="1446620" cy="1285884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 r="36234" b="6882"/>
          <a:stretch>
            <a:fillRect/>
          </a:stretch>
        </p:blipFill>
        <p:spPr bwMode="auto">
          <a:xfrm rot="2395768">
            <a:off x="7601161" y="3855272"/>
            <a:ext cx="1314755" cy="118832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28596" y="285728"/>
            <a:ext cx="8229600" cy="165416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Прочитай и запомни: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«Программы для работы программистов называют </a:t>
            </a:r>
            <a:r>
              <a:rPr lang="ru-RU" sz="32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инструментальными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Какие данные может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обрабатывать компьютер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571868" y="4429132"/>
            <a:ext cx="2143140" cy="2000264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Данные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715008" y="2428868"/>
            <a:ext cx="2357454" cy="20002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числовые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28992" y="1571612"/>
            <a:ext cx="2286016" cy="192882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текстовые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1142976" y="2357430"/>
            <a:ext cx="2357454" cy="2000264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мульти-</a:t>
            </a:r>
          </a:p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медийные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42910" y="4429132"/>
            <a:ext cx="2357454" cy="200026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звуковые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57950" y="4429132"/>
            <a:ext cx="2286016" cy="2000264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графиче-ские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Стрелка вверх 9"/>
          <p:cNvSpPr/>
          <p:nvPr/>
        </p:nvSpPr>
        <p:spPr>
          <a:xfrm>
            <a:off x="4357686" y="3500438"/>
            <a:ext cx="500066" cy="857256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 rot="18735753">
            <a:off x="3312096" y="3877742"/>
            <a:ext cx="500066" cy="877285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 rot="16200000">
            <a:off x="3047951" y="5167363"/>
            <a:ext cx="514501" cy="609674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3086415">
            <a:off x="5392325" y="3887920"/>
            <a:ext cx="500066" cy="877285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16200000" flipV="1">
            <a:off x="5760144" y="5098376"/>
            <a:ext cx="514501" cy="604773"/>
          </a:xfrm>
          <a:prstGeom prst="up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Почему на уроке мы рассматривали различные схемы?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929" t="25390" r="40674" b="3320"/>
          <a:stretch>
            <a:fillRect/>
          </a:stretch>
        </p:blipFill>
        <p:spPr bwMode="auto">
          <a:xfrm>
            <a:off x="857224" y="1571613"/>
            <a:ext cx="263733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6592" t="21484" r="4052" b="3320"/>
          <a:stretch>
            <a:fillRect/>
          </a:stretch>
        </p:blipFill>
        <p:spPr bwMode="auto">
          <a:xfrm>
            <a:off x="4643438" y="1428736"/>
            <a:ext cx="350881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 l="16846" t="27344" r="26025"/>
          <a:stretch>
            <a:fillRect/>
          </a:stretch>
        </p:blipFill>
        <p:spPr bwMode="auto">
          <a:xfrm>
            <a:off x="4857752" y="4071942"/>
            <a:ext cx="3143272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 l="3662" t="16602" r="3320" b="2343"/>
          <a:stretch>
            <a:fillRect/>
          </a:stretch>
        </p:blipFill>
        <p:spPr bwMode="auto">
          <a:xfrm>
            <a:off x="642910" y="4143380"/>
            <a:ext cx="360718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50671" y="188640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Перечисли основные устройства компьютера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14348" y="1428736"/>
            <a:ext cx="8001043" cy="5116050"/>
            <a:chOff x="714348" y="1428736"/>
            <a:chExt cx="8001043" cy="5116050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000364" y="2357430"/>
              <a:ext cx="3154695" cy="22860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7" name="Группа 14"/>
            <p:cNvGrpSpPr/>
            <p:nvPr/>
          </p:nvGrpSpPr>
          <p:grpSpPr>
            <a:xfrm>
              <a:off x="714349" y="1428736"/>
              <a:ext cx="2571768" cy="1571636"/>
              <a:chOff x="0" y="1643050"/>
              <a:chExt cx="3015421" cy="1928826"/>
            </a:xfrm>
          </p:grpSpPr>
          <p:pic>
            <p:nvPicPr>
              <p:cNvPr id="17" name="Picture 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1643050"/>
                <a:ext cx="2571768" cy="19288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8" name="Стрелка вправо 17"/>
              <p:cNvSpPr/>
              <p:nvPr/>
            </p:nvSpPr>
            <p:spPr>
              <a:xfrm rot="1871035">
                <a:off x="1943851" y="2894801"/>
                <a:ext cx="1071570" cy="357190"/>
              </a:xfrm>
              <a:prstGeom prst="rightArrow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8" name="Группа 15"/>
            <p:cNvGrpSpPr/>
            <p:nvPr/>
          </p:nvGrpSpPr>
          <p:grpSpPr>
            <a:xfrm>
              <a:off x="714348" y="4774270"/>
              <a:ext cx="2542666" cy="1634244"/>
              <a:chOff x="714348" y="4774270"/>
              <a:chExt cx="2542666" cy="1634244"/>
            </a:xfrm>
          </p:grpSpPr>
          <p:pic>
            <p:nvPicPr>
              <p:cNvPr id="15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10000" t="11250" r="8750" b="12500"/>
              <a:stretch>
                <a:fillRect/>
              </a:stretch>
            </p:blipFill>
            <p:spPr bwMode="auto">
              <a:xfrm>
                <a:off x="714348" y="5000636"/>
                <a:ext cx="1500198" cy="14078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6" name="Стрелка вправо 15"/>
              <p:cNvSpPr/>
              <p:nvPr/>
            </p:nvSpPr>
            <p:spPr>
              <a:xfrm rot="19674253">
                <a:off x="2185444" y="4774270"/>
                <a:ext cx="1071570" cy="357190"/>
              </a:xfrm>
              <a:prstGeom prst="rightArrow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9" name="Группа 18"/>
            <p:cNvGrpSpPr/>
            <p:nvPr/>
          </p:nvGrpSpPr>
          <p:grpSpPr>
            <a:xfrm>
              <a:off x="6429388" y="1428736"/>
              <a:ext cx="1999081" cy="1714512"/>
              <a:chOff x="6073381" y="1500174"/>
              <a:chExt cx="2642023" cy="2000264"/>
            </a:xfrm>
          </p:grpSpPr>
          <p:pic>
            <p:nvPicPr>
              <p:cNvPr id="13" name="Picture 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7000892" y="1500174"/>
                <a:ext cx="1714512" cy="20002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4" name="Стрелка вправо 13"/>
              <p:cNvSpPr/>
              <p:nvPr/>
            </p:nvSpPr>
            <p:spPr>
              <a:xfrm rot="8610812">
                <a:off x="6073381" y="2998211"/>
                <a:ext cx="1071570" cy="357190"/>
              </a:xfrm>
              <a:prstGeom prst="rightArrow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0" name="Группа 17"/>
            <p:cNvGrpSpPr/>
            <p:nvPr/>
          </p:nvGrpSpPr>
          <p:grpSpPr>
            <a:xfrm>
              <a:off x="5457380" y="4786322"/>
              <a:ext cx="3258011" cy="1758464"/>
              <a:chOff x="5457380" y="4786322"/>
              <a:chExt cx="3258011" cy="1758464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6429388" y="4786322"/>
                <a:ext cx="2286003" cy="1758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" name="Стрелка вправо 11"/>
              <p:cNvSpPr/>
              <p:nvPr/>
            </p:nvSpPr>
            <p:spPr>
              <a:xfrm rot="13022267">
                <a:off x="5457380" y="4970967"/>
                <a:ext cx="1071570" cy="357190"/>
              </a:xfrm>
              <a:prstGeom prst="rightArrow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526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401080" cy="2297106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Подумай, какие дополнительные (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переферийные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) устройства можно подключать к компьютеру?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786322"/>
            <a:ext cx="2563195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4" name="Picture 2" descr="http://it-cifra.com.ua/wp-content/uploads/2012/12/prin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428868"/>
            <a:ext cx="1684238" cy="1247747"/>
          </a:xfrm>
          <a:prstGeom prst="rect">
            <a:avLst/>
          </a:prstGeom>
          <a:noFill/>
        </p:spPr>
      </p:pic>
      <p:pic>
        <p:nvPicPr>
          <p:cNvPr id="23556" name="Picture 4" descr="http://im8-tub-ru.yandex.net/i?id=112906152-69-72&amp;n=2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428868"/>
            <a:ext cx="2305065" cy="1428760"/>
          </a:xfrm>
          <a:prstGeom prst="rect">
            <a:avLst/>
          </a:prstGeom>
          <a:noFill/>
        </p:spPr>
      </p:pic>
      <p:pic>
        <p:nvPicPr>
          <p:cNvPr id="23558" name="Picture 6" descr="http://im6-tub-ru.yandex.net/i?id=386167261-08-72&amp;n=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5286388"/>
            <a:ext cx="1714512" cy="1279486"/>
          </a:xfrm>
          <a:prstGeom prst="rect">
            <a:avLst/>
          </a:prstGeom>
          <a:noFill/>
        </p:spPr>
      </p:pic>
      <p:pic>
        <p:nvPicPr>
          <p:cNvPr id="23560" name="Picture 8" descr="http://im6-tub-ru.yandex.net/i?id=31590124-49-72&amp;n=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143380"/>
            <a:ext cx="1828800" cy="1428750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 rot="16200000" flipV="1">
            <a:off x="1714480" y="4214818"/>
            <a:ext cx="1000132" cy="28575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2714612" y="3714752"/>
            <a:ext cx="1357322" cy="12144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857488" y="4929198"/>
            <a:ext cx="2357454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23558" idx="1"/>
          </p:cNvCxnSpPr>
          <p:nvPr/>
        </p:nvCxnSpPr>
        <p:spPr>
          <a:xfrm>
            <a:off x="2857488" y="5643578"/>
            <a:ext cx="1000132" cy="2825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214290"/>
            <a:ext cx="8572560" cy="10772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что произойдет, если у компьютера убрать какую - то часть?</a:t>
            </a:r>
            <a:endParaRPr lang="ru-RU" sz="32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2636912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 l="10000" t="11250" r="8750" b="12500"/>
          <a:stretch>
            <a:fillRect/>
          </a:stretch>
        </p:blipFill>
        <p:spPr bwMode="auto">
          <a:xfrm>
            <a:off x="1571604" y="4810135"/>
            <a:ext cx="1500198" cy="1407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2143116"/>
            <a:ext cx="2286016" cy="2667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00430" y="4881573"/>
            <a:ext cx="2286003" cy="1758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214290"/>
            <a:ext cx="7072362" cy="646331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Вспомни, что умеет компьютер?</a:t>
            </a:r>
            <a:endParaRPr lang="ru-RU" sz="3600" b="1" cap="none" spc="0" dirty="0">
              <a:ln w="1905"/>
              <a:solidFill>
                <a:schemeClr val="accent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43438" y="1142984"/>
            <a:ext cx="370101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Обрабатывать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данные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928662" y="1071546"/>
            <a:ext cx="5286412" cy="5357850"/>
            <a:chOff x="928662" y="1071546"/>
            <a:chExt cx="5286412" cy="5357850"/>
          </a:xfrm>
        </p:grpSpPr>
        <p:pic>
          <p:nvPicPr>
            <p:cNvPr id="16386" name="Picture 2" descr="http://im4-tub-ru.yandex.net/i?id=18913192-15-72&amp;n=2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928662" y="1071546"/>
              <a:ext cx="2349517" cy="2173570"/>
            </a:xfrm>
            <a:prstGeom prst="rect">
              <a:avLst/>
            </a:prstGeom>
            <a:noFill/>
          </p:spPr>
        </p:pic>
        <p:pic>
          <p:nvPicPr>
            <p:cNvPr id="16390" name="Picture 6" descr="http://sorus.ucoz.ru/_fr/87/3133414.jpg"/>
            <p:cNvPicPr>
              <a:picLocks noChangeAspect="1" noChangeArrowheads="1"/>
            </p:cNvPicPr>
            <p:nvPr/>
          </p:nvPicPr>
          <p:blipFill>
            <a:blip r:embed="rId3"/>
            <a:srcRect l="3764" t="6499" r="45420" b="51906"/>
            <a:stretch>
              <a:fillRect/>
            </a:stretch>
          </p:blipFill>
          <p:spPr bwMode="auto">
            <a:xfrm>
              <a:off x="928662" y="3473341"/>
              <a:ext cx="5286412" cy="2956055"/>
            </a:xfrm>
            <a:prstGeom prst="rect">
              <a:avLst/>
            </a:prstGeom>
            <a:noFill/>
          </p:spPr>
        </p:pic>
        <p:sp>
          <p:nvSpPr>
            <p:cNvPr id="11" name="Стрелка вправо 10"/>
            <p:cNvSpPr/>
            <p:nvPr/>
          </p:nvSpPr>
          <p:spPr>
            <a:xfrm>
              <a:off x="3376075" y="1810560"/>
              <a:ext cx="978965" cy="554260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71472" y="928670"/>
            <a:ext cx="34290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Получать,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передавать</a:t>
            </a:r>
          </a:p>
          <a:p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 данные.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000232" y="1214422"/>
            <a:ext cx="6608371" cy="5286412"/>
            <a:chOff x="1908850" y="928670"/>
            <a:chExt cx="6608371" cy="5286412"/>
          </a:xfrm>
        </p:grpSpPr>
        <p:pic>
          <p:nvPicPr>
            <p:cNvPr id="19" name="Picture 10" descr="http://ftp.dlink.ru/pub/Router/DI-624/Image/DI-624_diagram.jpg"/>
            <p:cNvPicPr>
              <a:picLocks noChangeAspect="1" noChangeArrowheads="1"/>
            </p:cNvPicPr>
            <p:nvPr/>
          </p:nvPicPr>
          <p:blipFill>
            <a:blip r:embed="rId4"/>
            <a:srcRect l="6250" r="11249" b="4320"/>
            <a:stretch>
              <a:fillRect/>
            </a:stretch>
          </p:blipFill>
          <p:spPr bwMode="auto">
            <a:xfrm>
              <a:off x="3434721" y="928670"/>
              <a:ext cx="5082500" cy="5286412"/>
            </a:xfrm>
            <a:prstGeom prst="rect">
              <a:avLst/>
            </a:prstGeom>
            <a:noFill/>
          </p:spPr>
        </p:pic>
        <p:sp>
          <p:nvSpPr>
            <p:cNvPr id="21" name="Стрелка вправо 20"/>
            <p:cNvSpPr/>
            <p:nvPr/>
          </p:nvSpPr>
          <p:spPr>
            <a:xfrm rot="13494087">
              <a:off x="1908850" y="3355101"/>
              <a:ext cx="1671993" cy="634369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57158" y="785794"/>
            <a:ext cx="4027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Сохранять</a:t>
            </a:r>
          </a:p>
          <a:p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</a:rPr>
              <a:t>данные.</a:t>
            </a:r>
            <a:endParaRPr lang="ru-RU" sz="4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928926" y="2357430"/>
            <a:ext cx="5467261" cy="3840318"/>
            <a:chOff x="2819483" y="3017682"/>
            <a:chExt cx="5467261" cy="3840318"/>
          </a:xfrm>
        </p:grpSpPr>
        <p:pic>
          <p:nvPicPr>
            <p:cNvPr id="16392" name="Picture 8" descr="http://im4-tub-ru.yandex.net/i?id=139016886-00-72&amp;n=2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766348" y="3058797"/>
              <a:ext cx="4520396" cy="3799203"/>
            </a:xfrm>
            <a:prstGeom prst="rect">
              <a:avLst/>
            </a:prstGeom>
            <a:noFill/>
          </p:spPr>
        </p:pic>
        <p:sp>
          <p:nvSpPr>
            <p:cNvPr id="15" name="Стрелка вправо 14"/>
            <p:cNvSpPr/>
            <p:nvPr/>
          </p:nvSpPr>
          <p:spPr>
            <a:xfrm rot="13494087">
              <a:off x="2819483" y="3017682"/>
              <a:ext cx="695445" cy="584493"/>
            </a:xfrm>
            <a:prstGeom prst="rightArrow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0" grpId="0"/>
      <p:bldP spid="20" grpId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463024" y="1429756"/>
            <a:ext cx="5072098" cy="4714884"/>
            <a:chOff x="2143108" y="1357298"/>
            <a:chExt cx="5072098" cy="4714884"/>
          </a:xfrm>
        </p:grpSpPr>
        <p:cxnSp>
          <p:nvCxnSpPr>
            <p:cNvPr id="5" name="Прямая соединительная линия 4"/>
            <p:cNvCxnSpPr>
              <a:endCxn id="8" idx="3"/>
            </p:cNvCxnSpPr>
            <p:nvPr/>
          </p:nvCxnSpPr>
          <p:spPr>
            <a:xfrm rot="10800000" flipV="1">
              <a:off x="2885900" y="3714752"/>
              <a:ext cx="1828976" cy="1666952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Группа 28"/>
            <p:cNvGrpSpPr/>
            <p:nvPr/>
          </p:nvGrpSpPr>
          <p:grpSpPr>
            <a:xfrm>
              <a:off x="2143108" y="1357298"/>
              <a:ext cx="5072098" cy="4714884"/>
              <a:chOff x="1928794" y="2143116"/>
              <a:chExt cx="5072098" cy="4714884"/>
            </a:xfrm>
          </p:grpSpPr>
          <p:sp>
            <p:nvSpPr>
              <p:cNvPr id="8" name="Овал 7"/>
              <p:cNvSpPr/>
              <p:nvPr/>
            </p:nvSpPr>
            <p:spPr>
              <a:xfrm>
                <a:off x="1928794" y="2143116"/>
                <a:ext cx="5072098" cy="4714884"/>
              </a:xfrm>
              <a:prstGeom prst="ellipse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9" name="Группа 23"/>
              <p:cNvGrpSpPr/>
              <p:nvPr/>
            </p:nvGrpSpPr>
            <p:grpSpPr>
              <a:xfrm>
                <a:off x="2143108" y="2143116"/>
                <a:ext cx="4500594" cy="4024406"/>
                <a:chOff x="2143108" y="2143116"/>
                <a:chExt cx="4500594" cy="4024406"/>
              </a:xfrm>
            </p:grpSpPr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flipV="1">
                  <a:off x="4500562" y="3429000"/>
                  <a:ext cx="2143140" cy="1071570"/>
                </a:xfrm>
                <a:prstGeom prst="line">
                  <a:avLst/>
                </a:prstGeom>
                <a:ln w="25400">
                  <a:solidFill>
                    <a:srgbClr val="00206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7" name="Группа 22"/>
                <p:cNvGrpSpPr/>
                <p:nvPr/>
              </p:nvGrpSpPr>
              <p:grpSpPr>
                <a:xfrm>
                  <a:off x="2143108" y="2143116"/>
                  <a:ext cx="4114992" cy="4024406"/>
                  <a:chOff x="2143108" y="2143116"/>
                  <a:chExt cx="4114992" cy="4024406"/>
                </a:xfrm>
              </p:grpSpPr>
              <p:cxnSp>
                <p:nvCxnSpPr>
                  <p:cNvPr id="18" name="Прямая соединительная линия 8"/>
                  <p:cNvCxnSpPr>
                    <a:endCxn id="8" idx="0"/>
                  </p:cNvCxnSpPr>
                  <p:nvPr/>
                </p:nvCxnSpPr>
                <p:spPr>
                  <a:xfrm rot="16200000" flipV="1">
                    <a:off x="3303977" y="3303982"/>
                    <a:ext cx="2357454" cy="35721"/>
                  </a:xfrm>
                  <a:prstGeom prst="line">
                    <a:avLst/>
                  </a:prstGeom>
                  <a:ln w="254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Прямая соединительная линия 18"/>
                  <p:cNvCxnSpPr/>
                  <p:nvPr/>
                </p:nvCxnSpPr>
                <p:spPr>
                  <a:xfrm rot="10800000">
                    <a:off x="2143108" y="3643314"/>
                    <a:ext cx="2357454" cy="857256"/>
                  </a:xfrm>
                  <a:prstGeom prst="line">
                    <a:avLst/>
                  </a:prstGeom>
                  <a:ln w="254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Прямая соединительная линия 19"/>
                  <p:cNvCxnSpPr>
                    <a:endCxn id="8" idx="5"/>
                  </p:cNvCxnSpPr>
                  <p:nvPr/>
                </p:nvCxnSpPr>
                <p:spPr>
                  <a:xfrm>
                    <a:off x="4500562" y="4500570"/>
                    <a:ext cx="1757538" cy="1666952"/>
                  </a:xfrm>
                  <a:prstGeom prst="line">
                    <a:avLst/>
                  </a:prstGeom>
                  <a:ln w="25400">
                    <a:solidFill>
                      <a:srgbClr val="00206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" name="Группа 27"/>
              <p:cNvGrpSpPr/>
              <p:nvPr/>
            </p:nvGrpSpPr>
            <p:grpSpPr>
              <a:xfrm>
                <a:off x="2571736" y="2857496"/>
                <a:ext cx="4251018" cy="3155414"/>
                <a:chOff x="2571736" y="2857496"/>
                <a:chExt cx="4251018" cy="3155414"/>
              </a:xfrm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5214942" y="4286256"/>
                  <a:ext cx="1607812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Устройства</a:t>
                  </a:r>
                </a:p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ввода-вывода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2571736" y="3000372"/>
                  <a:ext cx="192462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Дополнительные</a:t>
                  </a:r>
                </a:p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 устройства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4714876" y="2857496"/>
                  <a:ext cx="1374222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Устройства</a:t>
                  </a:r>
                </a:p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управления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3929058" y="5643578"/>
                  <a:ext cx="125861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Процессор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2571736" y="4643446"/>
                  <a:ext cx="107157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 smtClean="0">
                      <a:solidFill>
                        <a:srgbClr val="002060"/>
                      </a:solidFill>
                    </a:rPr>
                    <a:t>Память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cxnSp>
          <p:nvCxnSpPr>
            <p:cNvPr id="7" name="Прямая соединительная линия 6"/>
            <p:cNvCxnSpPr>
              <a:endCxn id="8" idx="3"/>
            </p:cNvCxnSpPr>
            <p:nvPr/>
          </p:nvCxnSpPr>
          <p:spPr>
            <a:xfrm rot="10800000" flipV="1">
              <a:off x="2885900" y="3714752"/>
              <a:ext cx="1828976" cy="1666952"/>
            </a:xfrm>
            <a:prstGeom prst="line">
              <a:avLst/>
            </a:prstGeom>
            <a:ln w="254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/>
          <a:srcRect l="9522" t="20508" r="15771" b="3320"/>
          <a:stretch>
            <a:fillRect/>
          </a:stretch>
        </p:blipFill>
        <p:spPr bwMode="auto">
          <a:xfrm>
            <a:off x="5582008" y="2489360"/>
            <a:ext cx="336308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Прямоугольник 22"/>
          <p:cNvSpPr/>
          <p:nvPr/>
        </p:nvSpPr>
        <p:spPr>
          <a:xfrm>
            <a:off x="334311" y="188640"/>
            <a:ext cx="8572560" cy="1077218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Рассмотри схему. </a:t>
            </a:r>
          </a:p>
          <a:p>
            <a:pPr algn="ctr"/>
            <a:r>
              <a:rPr lang="ru-RU" sz="32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Запомни назначение устройств.</a:t>
            </a:r>
            <a:endParaRPr lang="ru-RU" sz="32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00217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вал 14"/>
          <p:cNvSpPr/>
          <p:nvPr/>
        </p:nvSpPr>
        <p:spPr>
          <a:xfrm>
            <a:off x="6072198" y="4071942"/>
            <a:ext cx="2714644" cy="2571744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28596" y="4071942"/>
            <a:ext cx="2643206" cy="2428892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43240" y="1214422"/>
            <a:ext cx="2643206" cy="22860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786190"/>
            <a:ext cx="1500198" cy="1232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/>
          <a:srcRect l="6592" t="21484" r="3320" b="6250"/>
          <a:stretch>
            <a:fillRect/>
          </a:stretch>
        </p:blipFill>
        <p:spPr bwMode="auto">
          <a:xfrm>
            <a:off x="785785" y="4786322"/>
            <a:ext cx="1785951" cy="1311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4" cstate="print"/>
          <a:srcRect l="9522" t="20508" r="15771" b="3320"/>
          <a:stretch>
            <a:fillRect/>
          </a:stretch>
        </p:blipFill>
        <p:spPr bwMode="auto">
          <a:xfrm>
            <a:off x="3611120" y="1890401"/>
            <a:ext cx="1588123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929198"/>
            <a:ext cx="1974168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" name="TextBox 73"/>
          <p:cNvSpPr txBox="1"/>
          <p:nvPr/>
        </p:nvSpPr>
        <p:spPr>
          <a:xfrm>
            <a:off x="3643306" y="1428736"/>
            <a:ext cx="16386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Устройства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1142976" y="4214818"/>
            <a:ext cx="12554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Данные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572264" y="4357694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Программы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Двойная стрелка вверх/вниз 15"/>
          <p:cNvSpPr/>
          <p:nvPr/>
        </p:nvSpPr>
        <p:spPr>
          <a:xfrm rot="2671583">
            <a:off x="2332579" y="2941898"/>
            <a:ext cx="1000132" cy="1357322"/>
          </a:xfrm>
          <a:prstGeom prst="upDownArrow">
            <a:avLst>
              <a:gd name="adj1" fmla="val 58910"/>
              <a:gd name="adj2" fmla="val 247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верх/вниз 16"/>
          <p:cNvSpPr/>
          <p:nvPr/>
        </p:nvSpPr>
        <p:spPr>
          <a:xfrm rot="8004634">
            <a:off x="5765858" y="2937059"/>
            <a:ext cx="1000132" cy="1357322"/>
          </a:xfrm>
          <a:prstGeom prst="upDownArrow">
            <a:avLst>
              <a:gd name="adj1" fmla="val 56268"/>
              <a:gd name="adj2" fmla="val 240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верх/вниз 17"/>
          <p:cNvSpPr/>
          <p:nvPr/>
        </p:nvSpPr>
        <p:spPr>
          <a:xfrm rot="5400000">
            <a:off x="4143372" y="4714884"/>
            <a:ext cx="1000132" cy="2143140"/>
          </a:xfrm>
          <a:prstGeom prst="upDownArrow">
            <a:avLst>
              <a:gd name="adj1" fmla="val 68596"/>
              <a:gd name="adj2" fmla="val 25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/>
              </a:rPr>
              <a:t>Что компьютеру необходимо для работы с данными?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r="36234" b="6882"/>
          <a:stretch>
            <a:fillRect/>
          </a:stretch>
        </p:blipFill>
        <p:spPr bwMode="auto">
          <a:xfrm>
            <a:off x="714348" y="2143116"/>
            <a:ext cx="2500330" cy="225989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r="47710" b="40239"/>
          <a:stretch>
            <a:fillRect/>
          </a:stretch>
        </p:blipFill>
        <p:spPr bwMode="auto">
          <a:xfrm>
            <a:off x="6000760" y="2071678"/>
            <a:ext cx="2571768" cy="2286016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 b="32649"/>
          <a:stretch>
            <a:fillRect/>
          </a:stretch>
        </p:blipFill>
        <p:spPr bwMode="auto">
          <a:xfrm>
            <a:off x="642910" y="4500570"/>
            <a:ext cx="4243387" cy="2143125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500570"/>
            <a:ext cx="2357454" cy="2150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500034" y="21429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rPr>
              <a:t>Назови, какими 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программами пользуешься ты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? Для каких целей?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071678"/>
            <a:ext cx="2219328" cy="2286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0"/>
            <a:ext cx="9144000" cy="200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+mj-lt"/>
                <a:ea typeface="+mj-ea"/>
                <a:cs typeface="+mj-cs"/>
              </a:rPr>
              <a:t>Прочитай и запомни: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rPr>
              <a:t>«Программы, которые использует человек для работы, обучения или игр называют </a:t>
            </a:r>
            <a:r>
              <a:rPr lang="ru-RU" sz="3200" b="1" dirty="0" smtClean="0">
                <a:solidFill>
                  <a:srgbClr val="7030A0"/>
                </a:solidFill>
                <a:effectLst/>
                <a:latin typeface="+mj-lt"/>
                <a:ea typeface="+mj-ea"/>
                <a:cs typeface="+mj-cs"/>
              </a:rPr>
              <a:t>прикладными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+mj-ea"/>
                <a:cs typeface="+mj-cs"/>
              </a:rPr>
              <a:t>»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1" grpId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1785950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Выбери из списка только те действия, которые компьютер может выполнить без участия человека.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2285992"/>
            <a:ext cx="8229600" cy="4214842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проверить устройство памяти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закодировать данные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нарисовать рисунок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передать сигнал от памяти к процессору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автоматически сохранять файлы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напечатать текст на клавиатуре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регулярно проверять на вирусы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14282" y="857232"/>
            <a:ext cx="8643998" cy="4500594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Прочитай и запомни: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«Программы, предназначенные для работы компьютера называют </a:t>
            </a:r>
            <a:r>
              <a:rPr lang="ru-RU" sz="54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системными</a:t>
            </a:r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».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50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autoRev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autoRev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24" dur="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autoRev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30" dur="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hlink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500" autoRev="1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uiExpand="1" build="p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217</Words>
  <Application>Microsoft Office PowerPoint</Application>
  <PresentationFormat>Экран (4:3)</PresentationFormat>
  <Paragraphs>54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Отгадай ребус и узнаешь  о чем пойдёт речь на уроке.</vt:lpstr>
      <vt:lpstr>Презентация PowerPoint</vt:lpstr>
      <vt:lpstr>Подумай, какие дополнительные (переферийные) устройства можно подключать к компьютеру?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компьютеру необходимо для работы с данными?</vt:lpstr>
      <vt:lpstr>Выбери из списка только те действия, которые компьютер может выполнить без участия человека.</vt:lpstr>
      <vt:lpstr>Как называется профессия человека, который создает разные компьютерные программы?</vt:lpstr>
      <vt:lpstr>Какие данные может обрабатывать компьютер?</vt:lpstr>
      <vt:lpstr>Почему на уроке мы рассматривали различные схемы?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Дмитрий Каленюк</cp:lastModifiedBy>
  <cp:revision>59</cp:revision>
  <dcterms:modified xsi:type="dcterms:W3CDTF">2015-04-20T06:56:09Z</dcterms:modified>
</cp:coreProperties>
</file>